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webp" ContentType="image/webp"/>
  <Override PartName="/ppt/media/image22.webp" ContentType="image/webp"/>
  <Override PartName="/ppt/media/image23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2" r:id="rId3"/>
    <p:sldId id="343" r:id="rId4"/>
    <p:sldId id="352" r:id="rId5"/>
    <p:sldId id="362" r:id="rId6"/>
    <p:sldId id="344" r:id="rId7"/>
    <p:sldId id="363" r:id="rId8"/>
    <p:sldId id="345" r:id="rId9"/>
    <p:sldId id="346" r:id="rId10"/>
    <p:sldId id="347" r:id="rId11"/>
    <p:sldId id="348" r:id="rId12"/>
    <p:sldId id="349" r:id="rId13"/>
    <p:sldId id="350" r:id="rId14"/>
    <p:sldId id="354" r:id="rId15"/>
    <p:sldId id="351" r:id="rId16"/>
    <p:sldId id="358" r:id="rId17"/>
    <p:sldId id="359" r:id="rId18"/>
    <p:sldId id="360" r:id="rId19"/>
    <p:sldId id="366" r:id="rId20"/>
    <p:sldId id="365" r:id="rId21"/>
    <p:sldId id="361" r:id="rId22"/>
    <p:sldId id="364" r:id="rId23"/>
    <p:sldId id="280" r:id="rId24"/>
    <p:sldId id="331" r:id="rId25"/>
    <p:sldId id="289" r:id="rId26"/>
    <p:sldId id="290" r:id="rId27"/>
    <p:sldId id="291" r:id="rId28"/>
    <p:sldId id="287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55" r:id="rId38"/>
    <p:sldId id="356" r:id="rId39"/>
    <p:sldId id="304" r:id="rId40"/>
    <p:sldId id="305" r:id="rId41"/>
    <p:sldId id="306" r:id="rId42"/>
    <p:sldId id="307" r:id="rId43"/>
    <p:sldId id="308" r:id="rId44"/>
    <p:sldId id="309" r:id="rId45"/>
    <p:sldId id="357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E"/>
    <a:srgbClr val="E6EAE6"/>
    <a:srgbClr val="AA9D67"/>
    <a:srgbClr val="3A543B"/>
    <a:srgbClr val="EEEFEE"/>
    <a:srgbClr val="FFFFFF"/>
    <a:srgbClr val="F0F0F0"/>
    <a:srgbClr val="E4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136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5E5AD-EB0B-4CA8-9DF6-5CC2B6FF4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1190-29F5-4EBE-80F4-1EE1AF4645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web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eb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web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as Judge (Concept)</a:t>
            </a:r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4066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LLM-as-a-Judge Use Cases</a:t>
            </a:r>
            <a:endParaRPr lang="en-US" altLang="en-US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978535" y="1939925"/>
            <a:ext cx="10633075" cy="3665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LLM-as-a-Judge Use Cases</a:t>
            </a:r>
            <a:endParaRPr lang="en-US" alt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rcRect l="20085" r="20411"/>
          <a:stretch>
            <a:fillRect/>
          </a:stretch>
        </p:blipFill>
        <p:spPr>
          <a:xfrm>
            <a:off x="2220595" y="1691005"/>
            <a:ext cx="7512685" cy="45732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FDEs Use LLM as Judge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6170" y="1762760"/>
            <a:ext cx="7864475" cy="4387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FDEs Use LLM as Judge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1691005"/>
            <a:ext cx="6612255" cy="33401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383655" y="523303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Old model score: 4.2</a:t>
            </a:r>
            <a:endParaRPr lang="en-US" altLang="en-US"/>
          </a:p>
          <a:p>
            <a:r>
              <a:rPr lang="en-US" altLang="en-US"/>
              <a:t>New model score: 3.6</a:t>
            </a:r>
            <a:endParaRPr lang="en-US" altLang="en-US"/>
          </a:p>
          <a:p>
            <a:r>
              <a:rPr lang="en-US" altLang="en-US"/>
              <a:t>→ Block deployment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References: LLM as Judge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OpenAI Evals</a:t>
            </a:r>
          </a:p>
          <a:p>
            <a:pPr lvl="1"/>
            <a:r>
              <a:t>Anthropic Constitutional AI</a:t>
            </a:r>
          </a:p>
          <a:p>
            <a:pPr lvl="1"/>
            <a:r>
              <a:t>LLM as a Judge research paper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LLM evaluation?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610" y="3146425"/>
            <a:ext cx="9481185" cy="2748280"/>
          </a:xfrm>
        </p:spPr>
        <p:txBody>
          <a:bodyPr/>
          <a:lstStyle/>
          <a:p>
            <a:r>
              <a:rPr lang="en-US" altLang="en-US"/>
              <a:t>LLM model evaluation</a:t>
            </a:r>
            <a:endParaRPr lang="en-US" altLang="en-US"/>
          </a:p>
          <a:p>
            <a:r>
              <a:rPr lang="en-US" altLang="en-US"/>
              <a:t>LLM system evaluation</a:t>
            </a:r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rcRect l="4657" t="14239" r="3804" b="12570"/>
          <a:stretch>
            <a:fillRect/>
          </a:stretch>
        </p:blipFill>
        <p:spPr>
          <a:xfrm>
            <a:off x="4995545" y="2280285"/>
            <a:ext cx="6678295" cy="29800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LLM evaluation workflows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6385" y="2922905"/>
            <a:ext cx="9481185" cy="2748280"/>
          </a:xfrm>
        </p:spPr>
        <p:txBody>
          <a:bodyPr/>
          <a:lstStyle/>
          <a:p>
            <a:r>
              <a:rPr lang="en-US" altLang="en-US"/>
              <a:t>A software tool</a:t>
            </a:r>
            <a:endParaRPr lang="en-US" altLang="en-US"/>
          </a:p>
          <a:p>
            <a:r>
              <a:rPr lang="en-US" altLang="en-US"/>
              <a:t>A custom evaluation setup</a:t>
            </a:r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Evaluation datasets 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120" y="2944495"/>
            <a:ext cx="84709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LLM evaluation workflows</a:t>
            </a:r>
            <a:endParaRPr lang="en-US" altLang="en-US"/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883410" y="1432560"/>
            <a:ext cx="9152890" cy="44126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as Judge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LLM 1 generates output</a:t>
            </a:r>
          </a:p>
          <a:p>
            <a:pPr lvl="1"/>
            <a:r>
              <a:t>LLM 2 evaluates quality</a:t>
            </a:r>
          </a:p>
          <a:p>
            <a:pPr lvl="1"/>
            <a:r>
              <a:t>Improves quality control and regression testing</a:t>
            </a:r>
          </a:p>
        </p:txBody>
      </p:sp>
      <p:pic>
        <p:nvPicPr>
          <p:cNvPr id="5" name="Picture 4"/>
          <p:cNvPicPr/>
          <p:nvPr/>
        </p:nvPicPr>
        <p:blipFill>
          <a:blip r:embed="rId1"/>
          <a:srcRect t="8867"/>
          <a:stretch>
            <a:fillRect/>
          </a:stretch>
        </p:blipFill>
        <p:spPr>
          <a:xfrm>
            <a:off x="1877695" y="3187065"/>
            <a:ext cx="7595870" cy="32238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620" y="257175"/>
            <a:ext cx="8409940" cy="6343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080135" y="0"/>
            <a:ext cx="9275445" cy="53632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9790" y="5362575"/>
            <a:ext cx="10515600" cy="1325563"/>
          </a:xfrm>
        </p:spPr>
        <p:txBody>
          <a:bodyPr/>
          <a:lstStyle/>
          <a:p>
            <a:r>
              <a:rPr lang="en-US" altLang="en-US"/>
              <a:t>LLM Rankings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lstStyle/>
          <a:p>
            <a:pPr algn="r"/>
            <a:r>
              <a:rPr lang="en-US" altLang="en-US"/>
              <a:t>LLM Orchestration for Forward Deployed Engineers</a:t>
            </a: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FDEs Must Care About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Problem: Single Prompt → LLM → Output</a:t>
            </a:r>
          </a:p>
          <a:p>
            <a:pPr lvl="1"/>
            <a:r>
              <a:t>Fails in production due to hallucinations, no modularity, no control</a:t>
            </a:r>
          </a:p>
          <a:p>
            <a:pPr lvl="1"/>
            <a:r>
              <a:t>FDE responsibility: Reliability, Quality, Cost control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Single-Prompt Systems Break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Enterprise queries are multi-step</a:t>
            </a:r>
          </a:p>
          <a:p>
            <a:pPr lvl="1"/>
            <a:r>
              <a:t>No structure, no evaluation, no logging</a:t>
            </a:r>
          </a:p>
          <a:p>
            <a:pPr lvl="1"/>
            <a:r>
              <a:t>Failure: Missed compliance, fabricated answers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Structured control over multi-step reasoning</a:t>
            </a:r>
          </a:p>
          <a:p>
            <a:pPr lvl="1"/>
            <a:r>
              <a:t>Tools, Memory, Retrieval, Evaluation</a:t>
            </a:r>
          </a:p>
          <a:p>
            <a:pPr lvl="1"/>
            <a:r>
              <a:t>Pipeline → Controlled Steps → Guardrails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Orchestration?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Structured control over:</a:t>
            </a:r>
            <a:endParaRPr lang="en-US" altLang="en-US"/>
          </a:p>
          <a:p>
            <a:endParaRPr lang="en-US" altLang="en-US"/>
          </a:p>
          <a:p>
            <a:pPr lvl="1"/>
            <a:r>
              <a:rPr lang="en-US" altLang="en-US"/>
              <a:t>Multi-step reasoning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Tool calls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Memory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Retrieval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Evaluation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6765" y="1974215"/>
            <a:ext cx="4986655" cy="3744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We Need Orchestration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Avoid spaghetti code</a:t>
            </a:r>
          </a:p>
          <a:p>
            <a:pPr lvl="1"/>
            <a:r>
              <a:t>No hardcoded prompts</a:t>
            </a:r>
          </a:p>
          <a:p>
            <a:pPr lvl="1"/>
            <a:r>
              <a:t>Add memory, tools, audit logs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Orchestration Frameworks Solve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Chain abstraction</a:t>
            </a:r>
          </a:p>
          <a:p>
            <a:pPr lvl="1"/>
            <a:r>
              <a:t>Prompt templating</a:t>
            </a:r>
          </a:p>
          <a:p>
            <a:pPr lvl="1"/>
            <a:r>
              <a:t>Tool management</a:t>
            </a:r>
          </a:p>
          <a:p>
            <a:pPr lvl="1"/>
            <a:r>
              <a:t>Retrievers &amp; tracing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as Judge </a:t>
            </a:r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452120" y="365125"/>
            <a:ext cx="11287760" cy="60356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Pipelines &amp; Chaining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Break complex problems into steps</a:t>
            </a:r>
          </a:p>
          <a:p>
            <a:pPr lvl="1"/>
            <a:r>
              <a:t>Step 1 → Step 2 → Step 3 → Final Output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Enterprise Data Q&amp;A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Retrieve financial docs</a:t>
            </a:r>
          </a:p>
          <a:p>
            <a:pPr lvl="1"/>
            <a:r>
              <a:t>Extract numbers</a:t>
            </a:r>
          </a:p>
          <a:p>
            <a:pPr lvl="1"/>
            <a:r>
              <a:t>Analyze trends</a:t>
            </a:r>
          </a:p>
          <a:p>
            <a:pPr lvl="1"/>
            <a:r>
              <a:t>Generate explanation</a:t>
            </a:r>
          </a:p>
          <a:p>
            <a:pPr lvl="1"/>
            <a:r>
              <a:t>Validate with judge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Types of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Sequential</a:t>
            </a:r>
          </a:p>
          <a:p>
            <a:pPr lvl="1"/>
            <a:r>
              <a:t>Conditional</a:t>
            </a:r>
          </a:p>
          <a:p>
            <a:pPr lvl="1"/>
            <a:r>
              <a:t>Router</a:t>
            </a:r>
          </a:p>
          <a:p>
            <a:pPr lvl="1"/>
            <a:r>
              <a:t>Parallel</a:t>
            </a:r>
          </a:p>
          <a:p>
            <a:pPr lvl="1"/>
            <a:r>
              <a:t>Agent-based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Sequential Chain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Step 1 → Step 2 → Step 3</a:t>
            </a:r>
          </a:p>
          <a:p>
            <a:pPr lvl="1"/>
            <a:r>
              <a:t>Error propagation risk</a:t>
            </a:r>
          </a:p>
          <a:p>
            <a:pPr lvl="1"/>
            <a:r>
              <a:t>Latency considerations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When Chaining Breaks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Latency explosion</a:t>
            </a:r>
          </a:p>
          <a:p>
            <a:pPr lvl="1"/>
            <a:r>
              <a:t>Token cost increases</a:t>
            </a:r>
          </a:p>
          <a:p>
            <a:pPr lvl="1"/>
            <a:r>
              <a:t>Need logging &amp; retries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Introducing LangChain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Framework for LLM orchestration</a:t>
            </a:r>
          </a:p>
          <a:p>
            <a:pPr lvl="1"/>
            <a:r>
              <a:t>Supports RAG, Agents, Tools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711200" y="314325"/>
            <a:ext cx="10769600" cy="60826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82370" y="520065"/>
            <a:ext cx="9827260" cy="54489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LangChain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Prompts</a:t>
            </a:r>
          </a:p>
          <a:p>
            <a:pPr lvl="1"/>
            <a:r>
              <a:t>Chains</a:t>
            </a:r>
          </a:p>
          <a:p>
            <a:pPr lvl="1"/>
            <a:r>
              <a:t>Memory</a:t>
            </a:r>
          </a:p>
          <a:p>
            <a:pPr lvl="1"/>
            <a:r>
              <a:t>Tools</a:t>
            </a:r>
          </a:p>
          <a:p>
            <a:pPr lvl="1"/>
            <a:r>
              <a:t>Retrievers</a:t>
            </a: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928870" y="1691005"/>
            <a:ext cx="5833110" cy="36220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Prompts in LangChain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Prompt templates</a:t>
            </a:r>
          </a:p>
          <a:p>
            <a:pPr lvl="1"/>
            <a:r>
              <a:t>Parameterization</a:t>
            </a:r>
          </a:p>
          <a:p>
            <a:pPr lvl="1"/>
            <a:r>
              <a:t>Version control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as Judge </a:t>
            </a: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31800" y="243205"/>
            <a:ext cx="11328400" cy="642429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Chains in LangChain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Prompt + Model + Parser</a:t>
            </a:r>
          </a:p>
          <a:p>
            <a:pPr lvl="1"/>
            <a:r>
              <a:t>Composable &amp; structured output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Memory in LangChain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Conversation Buffer</a:t>
            </a:r>
          </a:p>
          <a:p>
            <a:pPr lvl="1"/>
            <a:r>
              <a:t>Summary Memory</a:t>
            </a:r>
          </a:p>
          <a:p>
            <a:pPr lvl="1"/>
            <a:r>
              <a:t>VectorStore Memory</a:t>
            </a:r>
          </a:p>
          <a:p>
            <a:pPr lvl="1"/>
            <a:r>
              <a:t>Token cost management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in LangChain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DB queries</a:t>
            </a:r>
          </a:p>
          <a:p>
            <a:pPr lvl="1"/>
            <a:r>
              <a:t>API calls</a:t>
            </a:r>
          </a:p>
          <a:p>
            <a:pPr lvl="1"/>
            <a:r>
              <a:t>Python execution</a:t>
            </a:r>
          </a:p>
          <a:p>
            <a:pPr lvl="1"/>
            <a:r>
              <a:t>Search integration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Retriever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Abstraction over vector DB</a:t>
            </a:r>
          </a:p>
          <a:p>
            <a:pPr lvl="1"/>
            <a:r>
              <a:t>get_relevant_documents()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LangChain UseCases</a:t>
            </a:r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320165" y="1762760"/>
            <a:ext cx="9218295" cy="50952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Integration with Vector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Store embeddings</a:t>
            </a:r>
          </a:p>
          <a:p>
            <a:pPr lvl="1"/>
            <a:r>
              <a:t>ANN search</a:t>
            </a:r>
          </a:p>
          <a:p>
            <a:pPr lvl="1"/>
            <a:r>
              <a:t>Metadata filtering</a:t>
            </a:r>
          </a:p>
          <a:p>
            <a:pPr lvl="1"/>
            <a:r>
              <a:t>Hybrid search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Popular Vector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Pinecone</a:t>
            </a:r>
          </a:p>
          <a:p>
            <a:pPr lvl="1"/>
            <a:r>
              <a:t>Weaviate</a:t>
            </a:r>
          </a:p>
          <a:p>
            <a:pPr lvl="1"/>
            <a:r>
              <a:t>Milvus</a:t>
            </a:r>
          </a:p>
          <a:p>
            <a:pPr lvl="1"/>
            <a:r>
              <a:t>Qdrant</a:t>
            </a:r>
          </a:p>
          <a:p>
            <a:pPr lvl="1"/>
            <a:r>
              <a:t>FAISS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Retrieval Is Not Optional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Reduces hallucinations</a:t>
            </a:r>
          </a:p>
          <a:p>
            <a:pPr lvl="1"/>
            <a:r>
              <a:t>Provides grounding</a:t>
            </a:r>
          </a:p>
          <a:p>
            <a:pPr lvl="1"/>
            <a:r>
              <a:t>Production baseline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710565"/>
            <a:ext cx="11625580" cy="529018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Observability (Critical for FDE)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Track prompts</a:t>
            </a:r>
          </a:p>
          <a:p>
            <a:pPr lvl="1"/>
            <a:r>
              <a:t>Latency</a:t>
            </a:r>
          </a:p>
          <a:p>
            <a:pPr lvl="1"/>
            <a:r>
              <a:t>Token usage</a:t>
            </a:r>
          </a:p>
          <a:p>
            <a:pPr lvl="1"/>
            <a:r>
              <a:t>Judge scores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as Judge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Generate Answer</a:t>
            </a:r>
          </a:p>
          <a:p>
            <a:pPr lvl="1"/>
            <a:r>
              <a:t>Compare with context</a:t>
            </a:r>
          </a:p>
          <a:p>
            <a:pPr lvl="1"/>
            <a:r>
              <a:t>Score: Faithfulness, Relevance, Completeness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Failure Modes in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Tool misuse</a:t>
            </a:r>
          </a:p>
          <a:p>
            <a:pPr lvl="1"/>
            <a:r>
              <a:t>Recursive loops</a:t>
            </a:r>
          </a:p>
          <a:p>
            <a:pPr lvl="1"/>
            <a:r>
              <a:t>Latency spikes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Cost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Each chain adds cost</a:t>
            </a:r>
          </a:p>
          <a:p>
            <a:pPr lvl="1"/>
            <a:r>
              <a:t>Balance reliability vs expense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When NOT to Use LangChain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Simple single call</a:t>
            </a:r>
          </a:p>
          <a:p>
            <a:pPr lvl="1"/>
            <a:r>
              <a:t>No tools or retrieval</a:t>
            </a:r>
          </a:p>
          <a:p>
            <a:pPr lvl="1"/>
            <a:r>
              <a:t>Low complexity apps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Advanced Orchestration: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Dynamic tool usage</a:t>
            </a:r>
          </a:p>
          <a:p>
            <a:pPr lvl="1"/>
            <a:r>
              <a:t>Flexibility vs Control tradeoff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as Judge Production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Generate → Judge → Retry → Return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 FDE Deployment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Enterprise HR chatbot</a:t>
            </a:r>
          </a:p>
          <a:p>
            <a:pPr lvl="1"/>
            <a:r>
              <a:t>Added RAG + Judge + Logging</a:t>
            </a:r>
          </a:p>
          <a:p>
            <a:pPr lvl="1"/>
            <a:r>
              <a:t>Reduced hallucinations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Articles for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LangChain Docs</a:t>
            </a:r>
          </a:p>
          <a:p>
            <a:pPr lvl="1"/>
            <a:r>
              <a:t>Vector DB comparison</a:t>
            </a:r>
          </a:p>
          <a:p>
            <a:pPr lvl="1"/>
            <a:r>
              <a:t>RAG paper</a:t>
            </a:r>
          </a:p>
          <a:p>
            <a:pPr lvl="1"/>
            <a:r>
              <a:t>OpenAI Evals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Deployment Checklist for FDE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Retrieval tested?</a:t>
            </a:r>
          </a:p>
          <a:p>
            <a:pPr lvl="1"/>
            <a:r>
              <a:t>Judge integrated?</a:t>
            </a:r>
          </a:p>
          <a:p>
            <a:pPr lvl="1"/>
            <a:r>
              <a:t>Latency within SLA?</a:t>
            </a:r>
          </a:p>
          <a:p>
            <a:pPr lvl="1"/>
            <a:r>
              <a:t>Monitoring enabled?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Single prompts fail in production</a:t>
            </a:r>
          </a:p>
          <a:p>
            <a:pPr lvl="1"/>
            <a:r>
              <a:t>Orchestration is mandatory at scale</a:t>
            </a:r>
          </a:p>
          <a:p>
            <a:pPr lvl="1"/>
            <a:r>
              <a:t>LLM as judge improves reliability</a:t>
            </a:r>
          </a:p>
          <a:p>
            <a:pPr lvl="1"/>
            <a:r>
              <a:t>Retrieval is non-negotiable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Appendix – Advanced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Hybrid search</a:t>
            </a:r>
          </a:p>
          <a:p>
            <a:pPr lvl="1"/>
            <a:r>
              <a:t>Cross-encoder reranking</a:t>
            </a:r>
          </a:p>
          <a:p>
            <a:pPr lvl="1"/>
            <a:r>
              <a:t>Structured outputs</a:t>
            </a:r>
          </a:p>
          <a:p>
            <a:pPr lvl="1"/>
            <a:r>
              <a:t>Agent vs Chain tradeoffs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as Judge Architecture</a:t>
            </a: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3935" y="1583690"/>
            <a:ext cx="9819640" cy="49104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as Judge Architecture</a:t>
            </a:r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308100" y="1887220"/>
            <a:ext cx="9576435" cy="41694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 as Judge </a:t>
            </a:r>
            <a:r>
              <a:rPr lang="en-US"/>
              <a:t>Types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10904220" cy="44189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LLM-as-a-Judge Use Cases</a:t>
            </a:r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" y="1889125"/>
            <a:ext cx="10972800" cy="36150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3797</Words>
  <Application>WPS Sheets</Application>
  <PresentationFormat>宽屏</PresentationFormat>
  <Paragraphs>273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82" baseType="lpstr">
      <vt:lpstr>Arial</vt:lpstr>
      <vt:lpstr>SimSun</vt:lpstr>
      <vt:lpstr>Wingdings</vt:lpstr>
      <vt:lpstr>张海山锐线体2.0</vt:lpstr>
      <vt:lpstr>冬青黑体简体中文</vt:lpstr>
      <vt:lpstr>方正兰亭超细黑简体</vt:lpstr>
      <vt:lpstr>Century Gothic</vt:lpstr>
      <vt:lpstr>苹方-简</vt:lpstr>
      <vt:lpstr>Microsoft YaHei</vt:lpstr>
      <vt:lpstr>汉仪旗黑</vt:lpstr>
      <vt:lpstr>Arial Unicode MS</vt:lpstr>
      <vt:lpstr>等线 Light</vt:lpstr>
      <vt:lpstr>宋体-简</vt:lpstr>
      <vt:lpstr>等线</vt:lpstr>
      <vt:lpstr>Calibri</vt:lpstr>
      <vt:lpstr>Helvetica Neue</vt:lpstr>
      <vt:lpstr>Calibri</vt:lpstr>
      <vt:lpstr>Cordia New</vt:lpstr>
      <vt:lpstr>黑体-简</vt:lpstr>
      <vt:lpstr>Manrope</vt:lpstr>
      <vt:lpstr>Arial</vt:lpstr>
      <vt:lpstr>Thonburi</vt:lpstr>
      <vt:lpstr>Office 主题​​</vt:lpstr>
      <vt:lpstr>LLM as Judge (Concept)</vt:lpstr>
      <vt:lpstr>LLM as Judge (Concept)</vt:lpstr>
      <vt:lpstr>LLM as Judge </vt:lpstr>
      <vt:lpstr>LLM as Judge </vt:lpstr>
      <vt:lpstr>LLM as Judge Architecture</vt:lpstr>
      <vt:lpstr>LLM as Judge Architecture</vt:lpstr>
      <vt:lpstr>LLM as Judge Architecture</vt:lpstr>
      <vt:lpstr>LLM as Judge Types</vt:lpstr>
      <vt:lpstr>LLM-as-a-Judge Use Cases</vt:lpstr>
      <vt:lpstr>LLM-as-a-Judge Use Cases</vt:lpstr>
      <vt:lpstr>LLM-as-a-Judge Use Cases</vt:lpstr>
      <vt:lpstr>Why FDEs Use LLM as Judge</vt:lpstr>
      <vt:lpstr>Why FDEs Use LLM as Judge</vt:lpstr>
      <vt:lpstr>References: LLM as Judge</vt:lpstr>
      <vt:lpstr>References: LLM as Judge</vt:lpstr>
      <vt:lpstr>References: LLM as Judge</vt:lpstr>
      <vt:lpstr>What is LLM evaluation?</vt:lpstr>
      <vt:lpstr>LLM evaluation workflows</vt:lpstr>
      <vt:lpstr>LLM evaluation workflows</vt:lpstr>
      <vt:lpstr>What is LLM evaluation?</vt:lpstr>
      <vt:lpstr>LLM evaluation workflows</vt:lpstr>
      <vt:lpstr>Vector Databases &amp; AI Retrieval Systems</vt:lpstr>
      <vt:lpstr>LLM Orchestration for Forward Deployed Engineers</vt:lpstr>
      <vt:lpstr>Why FDEs Must Care About Orchestration</vt:lpstr>
      <vt:lpstr>Why Single-Prompt Systems Break</vt:lpstr>
      <vt:lpstr>Enter Orchestration</vt:lpstr>
      <vt:lpstr>Why Single-Prompt Systems Break</vt:lpstr>
      <vt:lpstr>Why We Need Orchestration Frameworks</vt:lpstr>
      <vt:lpstr>What Orchestration Frameworks Solve</vt:lpstr>
      <vt:lpstr>LLM Pipelines &amp; Chaining Concepts</vt:lpstr>
      <vt:lpstr>Enterprise Data Q&amp;A Example</vt:lpstr>
      <vt:lpstr>Types of Chains</vt:lpstr>
      <vt:lpstr>Sequential Chain Diagram</vt:lpstr>
      <vt:lpstr>When Chaining Breaks</vt:lpstr>
      <vt:lpstr>Introducing LangChain</vt:lpstr>
      <vt:lpstr>Introducing LangChain</vt:lpstr>
      <vt:lpstr>Introducing LangChain</vt:lpstr>
      <vt:lpstr>LangChain Architecture Overview</vt:lpstr>
      <vt:lpstr>Prompts in LangChain</vt:lpstr>
      <vt:lpstr>Chains in LangChain</vt:lpstr>
      <vt:lpstr>Memory in LangChain</vt:lpstr>
      <vt:lpstr>Tools in LangChain</vt:lpstr>
      <vt:lpstr>Retriever Concept</vt:lpstr>
      <vt:lpstr>Retriever Concept</vt:lpstr>
      <vt:lpstr>Integration with Vector Databases</vt:lpstr>
      <vt:lpstr>Popular Vector Databases</vt:lpstr>
      <vt:lpstr>Why Retrieval Is Not Optional</vt:lpstr>
      <vt:lpstr>End-to-End FDE Production Architecture</vt:lpstr>
      <vt:lpstr>Observability (Critical for FDE)</vt:lpstr>
      <vt:lpstr>Failure Modes in Production</vt:lpstr>
      <vt:lpstr>Cost Considerations</vt:lpstr>
      <vt:lpstr>When NOT to Use LangChain</vt:lpstr>
      <vt:lpstr>Advanced Orchestration: Agents</vt:lpstr>
      <vt:lpstr>LLM as Judge Production Loop</vt:lpstr>
      <vt:lpstr>Real FDE Deployment Example</vt:lpstr>
      <vt:lpstr>Articles for Reference</vt:lpstr>
      <vt:lpstr>Deployment Checklist for FDE</vt:lpstr>
      <vt:lpstr>Key Takeaways</vt:lpstr>
      <vt:lpstr>Appendix – Advanced Topics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shukranaahmed</cp:lastModifiedBy>
  <cp:revision>60</cp:revision>
  <dcterms:created xsi:type="dcterms:W3CDTF">2026-02-26T07:01:49Z</dcterms:created>
  <dcterms:modified xsi:type="dcterms:W3CDTF">2026-02-26T07:01:49Z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1033-12.1.23155.23155</vt:lpwstr>
  </property>
  <property fmtid="{D5CDD505-2E9C-101B-9397-08002B2CF9AE}" pid="3" name="ICV">
    <vt:lpwstr>D5EF820084C6580D97D19F6925072C21_41</vt:lpwstr>
  </property>
</Properties>
</file>